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384" r:id="rId3"/>
    <p:sldId id="386" r:id="rId4"/>
    <p:sldId id="415" r:id="rId5"/>
    <p:sldId id="413" r:id="rId6"/>
    <p:sldId id="396" r:id="rId7"/>
    <p:sldId id="408" r:id="rId8"/>
    <p:sldId id="426" r:id="rId9"/>
    <p:sldId id="409" r:id="rId10"/>
    <p:sldId id="345" r:id="rId11"/>
    <p:sldId id="344" r:id="rId12"/>
    <p:sldId id="414" r:id="rId13"/>
    <p:sldId id="425" r:id="rId14"/>
    <p:sldId id="383" r:id="rId15"/>
    <p:sldId id="356" r:id="rId16"/>
    <p:sldId id="353" r:id="rId17"/>
    <p:sldId id="357" r:id="rId18"/>
    <p:sldId id="358" r:id="rId19"/>
    <p:sldId id="359" r:id="rId20"/>
    <p:sldId id="360" r:id="rId21"/>
    <p:sldId id="362" r:id="rId22"/>
    <p:sldId id="363" r:id="rId23"/>
    <p:sldId id="361" r:id="rId24"/>
    <p:sldId id="364" r:id="rId25"/>
    <p:sldId id="422" r:id="rId26"/>
    <p:sldId id="314" r:id="rId27"/>
    <p:sldId id="369" r:id="rId28"/>
    <p:sldId id="423" r:id="rId29"/>
    <p:sldId id="371" r:id="rId30"/>
    <p:sldId id="267" r:id="rId31"/>
    <p:sldId id="317" r:id="rId32"/>
    <p:sldId id="318" r:id="rId33"/>
    <p:sldId id="381" r:id="rId34"/>
    <p:sldId id="269" r:id="rId35"/>
    <p:sldId id="321" r:id="rId36"/>
    <p:sldId id="401" r:id="rId37"/>
    <p:sldId id="400" r:id="rId38"/>
    <p:sldId id="397" r:id="rId39"/>
    <p:sldId id="326" r:id="rId40"/>
    <p:sldId id="424" r:id="rId41"/>
    <p:sldId id="271" r:id="rId42"/>
    <p:sldId id="393" r:id="rId43"/>
    <p:sldId id="402" r:id="rId44"/>
    <p:sldId id="395" r:id="rId45"/>
    <p:sldId id="305" r:id="rId46"/>
    <p:sldId id="403" r:id="rId47"/>
    <p:sldId id="331" r:id="rId48"/>
    <p:sldId id="33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2" autoAdjust="0"/>
    <p:restoredTop sz="75238" autoAdjust="0"/>
  </p:normalViewPr>
  <p:slideViewPr>
    <p:cSldViewPr>
      <p:cViewPr varScale="1">
        <p:scale>
          <a:sx n="86" d="100"/>
          <a:sy n="86" d="100"/>
        </p:scale>
        <p:origin x="102" y="504"/>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，实线是原函数、疏一点的虚线是梯度，密一点的虚线是拉普拉斯。从图中可以看到，</a:t>
            </a:r>
            <a:r>
              <a:rPr lang="zh-CN" altLang="en-US" dirty="0"/>
              <a:t>这里虽然</a:t>
            </a:r>
            <a:r>
              <a:rPr lang="en-US" altLang="zh-CN" dirty="0"/>
              <a:t>poly6</a:t>
            </a:r>
            <a:r>
              <a:rPr lang="zh-CN" altLang="en-US" dirty="0"/>
              <a:t>内核函数本身随着与中心距离的增加而单调下降，但其梯度和拉普拉斯却是振荡的。前面提过，梯度算子是用于评估压力梯度的，当粒子之间的距离变得太近时，压力会将粒子推开。 从这张图中可以看出，在某些时候，即使粒子越来越近，压力却在下降。另外，拉普拉斯算子甚至在粒子的距离比某个阈值更小时变成负的了。</a:t>
            </a:r>
            <a:r>
              <a:rPr kumimoji="1" lang="zh-CN" altLang="en-US" dirty="0"/>
              <a:t>而</a:t>
            </a:r>
            <a:r>
              <a:rPr kumimoji="1" lang="en-US" altLang="zh-CN" dirty="0" err="1"/>
              <a:t>spily</a:t>
            </a:r>
            <a:r>
              <a:rPr kumimoji="1" lang="zh-CN" altLang="en-US" dirty="0"/>
              <a:t>函数在一阶梯度和二阶拉普拉斯在随着距离增加而单调下降。因此，我们一般估算时候原函数选用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。为什么原函数、一阶、二阶不都选择</a:t>
            </a:r>
            <a:r>
              <a:rPr kumimoji="1" lang="en-US" altLang="zh-CN" dirty="0"/>
              <a:t>spiky</a:t>
            </a:r>
            <a:r>
              <a:rPr kumimoji="1" lang="zh-CN" altLang="en-US" dirty="0"/>
              <a:t>呢？因为</a:t>
            </a:r>
            <a:r>
              <a:rPr kumimoji="1" lang="en-US" altLang="zh-CN" dirty="0"/>
              <a:t>poly6</a:t>
            </a:r>
            <a:r>
              <a:rPr kumimoji="1" lang="zh-CN" altLang="en-US" dirty="0"/>
              <a:t>的原函数更加光滑，效果更好。</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5</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a:t>lambda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a:t>
            </a:r>
            <a:r>
              <a:rPr kumimoji="1" lang="zh-CN" altLang="en-US" dirty="0"/>
              <a:t>核函数我们可以跟</a:t>
            </a:r>
            <a:r>
              <a:rPr kumimoji="1" lang="en-US" altLang="zh-CN" dirty="0"/>
              <a:t>SPH</a:t>
            </a:r>
            <a:r>
              <a:rPr kumimoji="1" lang="zh-CN" altLang="en-US" dirty="0"/>
              <a:t>方法一样选取，原函数选择 </a:t>
            </a:r>
            <a:r>
              <a:rPr kumimoji="1" lang="en-US" altLang="zh-CN" dirty="0"/>
              <a:t>poly6</a:t>
            </a:r>
            <a:r>
              <a:rPr kumimoji="1" lang="zh-CN" altLang="en-US" dirty="0"/>
              <a:t>，而梯度选择 </a:t>
            </a:r>
            <a:r>
              <a:rPr kumimoji="1" lang="en-US" altLang="zh-CN" dirty="0"/>
              <a:t>spiky</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2021/7/7</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2021/7/7</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2021/7/7</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2021/7/7</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2021/7/7</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2021/7/7</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2021/7/7</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2021/7/7</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2021/7/7</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2021/7/7</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2021/7/7</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6.crdownload"/><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gif"/><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6.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fontScale="70000" lnSpcReduction="20000"/>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oMath>
                </a14:m>
                <a:endParaRPr lang="en-US" altLang="zh-CN" dirty="0"/>
              </a:p>
              <a:p>
                <a:pPr lvl="1"/>
                <a:r>
                  <a:rPr lang="zh-CN" altLang="en-US" dirty="0"/>
                  <a:t>物理意义：沿梯度方向的</a:t>
                </a:r>
                <a:r>
                  <a:rPr lang="zh-CN" altLang="en-US" dirty="0">
                    <a:solidFill>
                      <a:srgbClr val="C00000"/>
                    </a:solidFill>
                  </a:rPr>
                  <a:t>方向导数最大</a:t>
                </a:r>
                <a:endParaRPr lang="en-US" altLang="zh-CN" dirty="0">
                  <a:solidFill>
                    <a:srgbClr val="C00000"/>
                  </a:solidFill>
                </a:endParaRPr>
              </a:p>
              <a:p>
                <a:pPr lvl="1"/>
                <a:r>
                  <a:rPr lang="zh-CN" altLang="en-US" dirty="0"/>
                  <a:t>性质：梯度方向和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oMath>
                </a14:m>
                <a:endParaRPr lang="en-US" altLang="zh-CN" dirty="0"/>
              </a:p>
              <a:p>
                <a:pPr lvl="1"/>
                <a:r>
                  <a:rPr lang="zh-CN" altLang="en-US" dirty="0"/>
                  <a:t>表示向量场的</a:t>
                </a:r>
                <a:r>
                  <a:rPr lang="zh-CN" altLang="en-US" dirty="0">
                    <a:solidFill>
                      <a:srgbClr val="C00000"/>
                    </a:solidFill>
                  </a:rPr>
                  <a:t>发散程度</a:t>
                </a:r>
                <a:endParaRPr lang="en-US" altLang="zh-CN" dirty="0">
                  <a:solidFill>
                    <a:srgbClr val="C00000"/>
                  </a:solidFill>
                </a:endParaRPr>
              </a:p>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𝑢</m:t>
                    </m:r>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i="1">
                        <a:solidFill>
                          <a:srgbClr val="C00000"/>
                        </a:solidFill>
                        <a:latin typeface="Cambria Math" panose="02040503050406030204" pitchFamily="18" charset="0"/>
                        <a:ea typeface="Cambria Math" panose="02040503050406030204" pitchFamily="18" charset="0"/>
                      </a:rPr>
                      <m:t>𝑢</m:t>
                    </m:r>
                  </m:oMath>
                </a14:m>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梯度的散度</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522" t="-6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1828147"/>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31947</TotalTime>
  <Words>8440</Words>
  <Application>Microsoft Office PowerPoint</Application>
  <PresentationFormat>宽屏</PresentationFormat>
  <Paragraphs>755</Paragraphs>
  <Slides>47</Slides>
  <Notes>46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47</vt:i4>
      </vt:variant>
    </vt:vector>
  </HeadingPairs>
  <TitlesOfParts>
    <vt:vector size="55"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743</cp:revision>
  <dcterms:created xsi:type="dcterms:W3CDTF">2021-05-31T06:56:37Z</dcterms:created>
  <dcterms:modified xsi:type="dcterms:W3CDTF">2021-07-07T09:20:34Z</dcterms:modified>
</cp:coreProperties>
</file>